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88"/>
  </p:notesMasterIdLst>
  <p:handoutMasterIdLst>
    <p:handoutMasterId r:id="rId89"/>
  </p:handoutMasterIdLst>
  <p:sldIdLst>
    <p:sldId id="257" r:id="rId3"/>
    <p:sldId id="260" r:id="rId4"/>
    <p:sldId id="264" r:id="rId5"/>
    <p:sldId id="381" r:id="rId6"/>
    <p:sldId id="261" r:id="rId7"/>
    <p:sldId id="451" r:id="rId8"/>
    <p:sldId id="449" r:id="rId9"/>
    <p:sldId id="450" r:id="rId10"/>
    <p:sldId id="309" r:id="rId11"/>
    <p:sldId id="372" r:id="rId12"/>
    <p:sldId id="443" r:id="rId13"/>
    <p:sldId id="310" r:id="rId14"/>
    <p:sldId id="352" r:id="rId15"/>
    <p:sldId id="383" r:id="rId16"/>
    <p:sldId id="353" r:id="rId17"/>
    <p:sldId id="354" r:id="rId18"/>
    <p:sldId id="373" r:id="rId19"/>
    <p:sldId id="432" r:id="rId20"/>
    <p:sldId id="433" r:id="rId21"/>
    <p:sldId id="434" r:id="rId22"/>
    <p:sldId id="448" r:id="rId23"/>
    <p:sldId id="384" r:id="rId24"/>
    <p:sldId id="437" r:id="rId25"/>
    <p:sldId id="452" r:id="rId26"/>
    <p:sldId id="439" r:id="rId27"/>
    <p:sldId id="438" r:id="rId28"/>
    <p:sldId id="435" r:id="rId29"/>
    <p:sldId id="436" r:id="rId30"/>
    <p:sldId id="442" r:id="rId31"/>
    <p:sldId id="335" r:id="rId32"/>
    <p:sldId id="336" r:id="rId33"/>
    <p:sldId id="385" r:id="rId34"/>
    <p:sldId id="337" r:id="rId35"/>
    <p:sldId id="338" r:id="rId36"/>
    <p:sldId id="339" r:id="rId37"/>
    <p:sldId id="444" r:id="rId38"/>
    <p:sldId id="340" r:id="rId39"/>
    <p:sldId id="356" r:id="rId40"/>
    <p:sldId id="387" r:id="rId41"/>
    <p:sldId id="386" r:id="rId42"/>
    <p:sldId id="341" r:id="rId43"/>
    <p:sldId id="425" r:id="rId44"/>
    <p:sldId id="426" r:id="rId45"/>
    <p:sldId id="427" r:id="rId46"/>
    <p:sldId id="342" r:id="rId47"/>
    <p:sldId id="422" r:id="rId48"/>
    <p:sldId id="398" r:id="rId49"/>
    <p:sldId id="347" r:id="rId50"/>
    <p:sldId id="395" r:id="rId51"/>
    <p:sldId id="343" r:id="rId52"/>
    <p:sldId id="394" r:id="rId53"/>
    <p:sldId id="404" r:id="rId54"/>
    <p:sldId id="415" r:id="rId55"/>
    <p:sldId id="359" r:id="rId56"/>
    <p:sldId id="392" r:id="rId57"/>
    <p:sldId id="393" r:id="rId58"/>
    <p:sldId id="362" r:id="rId59"/>
    <p:sldId id="405" r:id="rId60"/>
    <p:sldId id="406" r:id="rId61"/>
    <p:sldId id="408" r:id="rId62"/>
    <p:sldId id="409" r:id="rId63"/>
    <p:sldId id="445" r:id="rId64"/>
    <p:sldId id="391" r:id="rId65"/>
    <p:sldId id="363" r:id="rId66"/>
    <p:sldId id="365" r:id="rId67"/>
    <p:sldId id="367" r:id="rId68"/>
    <p:sldId id="447" r:id="rId69"/>
    <p:sldId id="428" r:id="rId70"/>
    <p:sldId id="429" r:id="rId71"/>
    <p:sldId id="430" r:id="rId72"/>
    <p:sldId id="401" r:id="rId73"/>
    <p:sldId id="431" r:id="rId74"/>
    <p:sldId id="348" r:id="rId75"/>
    <p:sldId id="370" r:id="rId76"/>
    <p:sldId id="399" r:id="rId77"/>
    <p:sldId id="400" r:id="rId78"/>
    <p:sldId id="377" r:id="rId79"/>
    <p:sldId id="397" r:id="rId80"/>
    <p:sldId id="349" r:id="rId81"/>
    <p:sldId id="446" r:id="rId82"/>
    <p:sldId id="419" r:id="rId83"/>
    <p:sldId id="411" r:id="rId84"/>
    <p:sldId id="380" r:id="rId85"/>
    <p:sldId id="350" r:id="rId86"/>
    <p:sldId id="371" r:id="rId87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3" autoAdjust="0"/>
    <p:restoredTop sz="85077"/>
  </p:normalViewPr>
  <p:slideViewPr>
    <p:cSldViewPr snapToGrid="0" snapToObjects="1">
      <p:cViewPr varScale="1">
        <p:scale>
          <a:sx n="104" d="100"/>
          <a:sy n="104" d="100"/>
        </p:scale>
        <p:origin x="-17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2D6CE-EF3F-464D-9305-A8E2AFBEEEBC}" type="datetimeFigureOut">
              <a:rPr lang="en-US" smtClean="0"/>
              <a:t>21/04/16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B0275-6BFB-6046-BA34-6D6D9314C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40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21/04/16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mtClean="0"/>
              <a:t>-Raster data is constructed by surveying or sampling at regular intervals on a grid layout.</a:t>
            </a:r>
          </a:p>
          <a:p>
            <a:r>
              <a:rPr lang="en-GB" smtClean="0"/>
              <a:t>	e.g. soil sample every 500m, or interpolated (estimated) from contours.</a:t>
            </a:r>
          </a:p>
          <a:p>
            <a:r>
              <a:rPr lang="en-GB" smtClean="0"/>
              <a:t>-Usually assigned a colour in GIS. Includes images, aerial photos. </a:t>
            </a:r>
          </a:p>
          <a:p>
            <a:r>
              <a:rPr lang="en-GB" smtClean="0"/>
              <a:t>-You can convert data between the different formats quite easily in the software for different applications</a:t>
            </a:r>
          </a:p>
          <a:p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63B20C6-7943-4549-93EC-B91DAD46DF94}" type="slidenum">
              <a:rPr lang="en-GB" smtClean="0">
                <a:ea typeface="DejaVu Sans" charset="0"/>
              </a:rPr>
              <a:pPr/>
              <a:t>71</a:t>
            </a:fld>
            <a:endParaRPr lang="en-GB" smtClean="0">
              <a:ea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7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shp</a:t>
            </a:r>
            <a:r>
              <a:rPr lang="en-US" dirty="0" smtClean="0"/>
              <a:t>, .dbf, .</a:t>
            </a:r>
            <a:r>
              <a:rPr lang="en-US" dirty="0" err="1" smtClean="0"/>
              <a:t>prj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qpj</a:t>
            </a:r>
            <a:r>
              <a:rPr lang="en-US" dirty="0" smtClean="0"/>
              <a:t>,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shx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722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749AABFA-B120-4D32-A3CD-03F8033486B4}" type="slidenum">
              <a:rPr lang="en-GB" altLang="en-US"/>
              <a:pPr eaLnBrk="1" hangingPunct="1"/>
              <a:t>27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72724C94-89FB-497A-A4FB-43C178C1002E}" type="slidenum">
              <a:rPr lang="en-GB" altLang="en-US"/>
              <a:pPr eaLnBrk="1" hangingPunct="1"/>
              <a:t>28</a:t>
            </a:fld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Maintains angle</a:t>
            </a:r>
            <a:r>
              <a:rPr lang="en-US" baseline="0" dirty="0" smtClean="0"/>
              <a:t> but not area.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8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41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3363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538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work in OSX</a:t>
            </a:r>
          </a:p>
          <a:p>
            <a:r>
              <a:rPr lang="en-US" dirty="0" smtClean="0"/>
              <a:t>See: https://</a:t>
            </a:r>
            <a:r>
              <a:rPr lang="en-US" dirty="0" err="1" smtClean="0"/>
              <a:t>hub.qgis.org</a:t>
            </a:r>
            <a:r>
              <a:rPr lang="en-US" smtClean="0"/>
              <a:t>/issues/10761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20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demo, if possible.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7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21/04/16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21/04/16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21/04/16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21/04/16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21/04/16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21/04/16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21/04/16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21/04/16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21/04/16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21/04/16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21/04/16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21/04/16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hyperlink" Target="https://www.google.com/trends/" TargetMode="External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4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qgisprac1" TargetMode="External"/><Relationship Id="rId3" Type="http://schemas.openxmlformats.org/officeDocument/2006/relationships/hyperlink" Target="http://www.github.com/nickbearman/intro-qgis-spatial-data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gadm.org/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9.png"/><Relationship Id="rId5" Type="http://schemas.openxmlformats.org/officeDocument/2006/relationships/hyperlink" Target="http://www.youtube.com/watch?v=jXqLHSBP_x0" TargetMode="External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0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ocs.qgis.org/2.2/en/docs/training_manual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VrkHi4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4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Sat 23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rd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April, 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2044" y="1548055"/>
            <a:ext cx="563790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>
                <a:solidFill>
                  <a:prstClr val="white">
                    <a:lumMod val="95000"/>
                  </a:prstClr>
                </a:solidFill>
              </a:rPr>
              <a:t>Geographic Data: </a:t>
            </a:r>
            <a:endParaRPr lang="en-GB" sz="4000" b="1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ctr"/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</a:rPr>
              <a:t>Understanding </a:t>
            </a:r>
            <a:r>
              <a:rPr lang="en-GB" sz="2800" b="1" dirty="0">
                <a:solidFill>
                  <a:prstClr val="white">
                    <a:lumMod val="95000"/>
                  </a:prstClr>
                </a:solidFill>
              </a:rPr>
              <a:t>the World Around Us</a:t>
            </a:r>
            <a:endParaRPr lang="en-GB" sz="2800" b="1" dirty="0" smtClean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8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://pvanb.files.wordpress.com/2010/06/figure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17670" b="3132"/>
          <a:stretch/>
        </p:blipFill>
        <p:spPr bwMode="auto">
          <a:xfrm>
            <a:off x="-1" y="0"/>
            <a:ext cx="9412877" cy="58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330949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Kenya Vegetation Figure 1 - http</a:t>
            </a:r>
            <a:r>
              <a:rPr lang="en-GB" dirty="0"/>
              <a:t>://pvanb.wordpress.com/2010/06/10/clickfu-in-qgis/</a:t>
            </a:r>
          </a:p>
        </p:txBody>
      </p:sp>
    </p:spTree>
    <p:extLst>
      <p:ext uri="{BB962C8B-B14F-4D97-AF65-F5344CB8AC3E}">
        <p14:creationId xmlns:p14="http://schemas.microsoft.com/office/powerpoint/2010/main" val="14592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612616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Netherlands Topography - https</a:t>
            </a:r>
            <a:r>
              <a:rPr lang="en-GB" dirty="0"/>
              <a:t>://publicwiki.deltares.nl/display/OET/Dataset+documentation+AHN2</a:t>
            </a:r>
          </a:p>
        </p:txBody>
      </p:sp>
      <p:pic>
        <p:nvPicPr>
          <p:cNvPr id="2050" name="Picture 2" descr="https://publicwiki.deltares.nl/download/attachments/97289636/ahn2_in_qgis.png?version=1&amp;modificationDate=1397808415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65449" cy="580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3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:\Local Data\nebearman\Google Drive\Research\Nick Osborne - Lightfoot\Revised Data (Oct-12)\Spatial Data\Maps for GISRUK Article\Asthma ra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488950"/>
            <a:ext cx="9123362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0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use to do this?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00125" y="1795463"/>
            <a:ext cx="8143875" cy="36538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Geographical Information System – GIS (ArcGIS/QGIS)</a:t>
            </a:r>
            <a:endParaRPr lang="en-US" dirty="0" smtClean="0"/>
          </a:p>
          <a:p>
            <a:endParaRPr lang="en-GB" dirty="0" smtClean="0"/>
          </a:p>
          <a:p>
            <a:r>
              <a:rPr lang="en-GB" dirty="0" smtClean="0"/>
              <a:t>Geo-browsers (Google Earth)</a:t>
            </a:r>
          </a:p>
          <a:p>
            <a:endParaRPr lang="en-GB" dirty="0" smtClean="0"/>
          </a:p>
          <a:p>
            <a:r>
              <a:rPr lang="en-GB" dirty="0" smtClean="0"/>
              <a:t>Participatory Rural Appraisal (PRA)</a:t>
            </a:r>
          </a:p>
          <a:p>
            <a:pPr lvl="1"/>
            <a:r>
              <a:rPr lang="en-GB" dirty="0" smtClean="0"/>
              <a:t>Drawing maps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-571500" y="3224213"/>
            <a:ext cx="2714625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 rot="16200000">
            <a:off x="-1284287" y="3359150"/>
            <a:ext cx="34972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algn="r"/>
            <a:r>
              <a:rPr lang="en-US" dirty="0"/>
              <a:t>Level of sophistication/cost</a:t>
            </a:r>
          </a:p>
        </p:txBody>
      </p:sp>
    </p:spTree>
    <p:extLst>
      <p:ext uri="{BB962C8B-B14F-4D97-AF65-F5344CB8AC3E}">
        <p14:creationId xmlns:p14="http://schemas.microsoft.com/office/powerpoint/2010/main" val="663809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Earth / Google Maps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60946" y="1002144"/>
            <a:ext cx="8425854" cy="83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The release in 2005-6 of freely downloadable </a:t>
            </a:r>
            <a:r>
              <a:rPr lang="en-US" sz="2400" dirty="0" smtClean="0"/>
              <a:t>software </a:t>
            </a:r>
            <a:r>
              <a:rPr lang="en-US" sz="2400" dirty="0"/>
              <a:t>such as </a:t>
            </a:r>
            <a:r>
              <a:rPr lang="en-US" sz="2400" dirty="0">
                <a:solidFill>
                  <a:srgbClr val="0000CC"/>
                </a:solidFill>
              </a:rPr>
              <a:t>Google </a:t>
            </a:r>
            <a:r>
              <a:rPr lang="en-US" sz="2400" dirty="0" smtClean="0">
                <a:solidFill>
                  <a:srgbClr val="0000CC"/>
                </a:solidFill>
              </a:rPr>
              <a:t>Earth</a:t>
            </a:r>
            <a:r>
              <a:rPr lang="en-US" sz="2400" dirty="0" smtClean="0"/>
              <a:t> </a:t>
            </a:r>
            <a:r>
              <a:rPr lang="en-US" sz="2400" dirty="0"/>
              <a:t>has had great public impact.</a:t>
            </a:r>
          </a:p>
        </p:txBody>
      </p:sp>
      <p:pic>
        <p:nvPicPr>
          <p:cNvPr id="3" name="Picture 2" descr="Screen Shot 2016-04-21 at 9.22.2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9" t="34983" r="3631" b="8323"/>
          <a:stretch/>
        </p:blipFill>
        <p:spPr>
          <a:xfrm>
            <a:off x="556686" y="2031380"/>
            <a:ext cx="8245910" cy="3421773"/>
          </a:xfrm>
          <a:prstGeom prst="rect">
            <a:avLst/>
          </a:prstGeom>
        </p:spPr>
      </p:pic>
      <p:pic>
        <p:nvPicPr>
          <p:cNvPr id="7" name="Picture 6" descr="Screen Shot 2016-04-21 at 9.22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94" y="5592313"/>
            <a:ext cx="5829300" cy="1066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3152" y="6505224"/>
            <a:ext cx="4346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From </a:t>
            </a:r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://www.google.com/trends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on 21/04/2016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7408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1190"/>
            <a:ext cx="8229600" cy="490497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Introductions</a:t>
            </a:r>
          </a:p>
          <a:p>
            <a:pPr lvl="1"/>
            <a:r>
              <a:rPr lang="en-US" dirty="0" smtClean="0"/>
              <a:t>Who are you?</a:t>
            </a:r>
          </a:p>
          <a:p>
            <a:pPr lvl="1"/>
            <a:r>
              <a:rPr lang="en-US" dirty="0" smtClean="0"/>
              <a:t>What do you want from the course?</a:t>
            </a:r>
          </a:p>
          <a:p>
            <a:pPr lvl="1"/>
            <a:r>
              <a:rPr lang="en-US" dirty="0"/>
              <a:t>What </a:t>
            </a:r>
            <a:r>
              <a:rPr lang="en-US" dirty="0" smtClean="0"/>
              <a:t>Google Earth / Sat </a:t>
            </a:r>
            <a:r>
              <a:rPr lang="en-US" dirty="0" err="1" smtClean="0"/>
              <a:t>Nav</a:t>
            </a:r>
            <a:r>
              <a:rPr lang="en-US" dirty="0" smtClean="0"/>
              <a:t> / GIS </a:t>
            </a:r>
            <a:r>
              <a:rPr lang="en-US" dirty="0"/>
              <a:t>have you used </a:t>
            </a:r>
            <a:r>
              <a:rPr lang="en-US" dirty="0" smtClean="0"/>
              <a:t>before (if any!)?</a:t>
            </a: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94" y="1417638"/>
            <a:ext cx="2877988" cy="7238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79" y="1221190"/>
            <a:ext cx="2457266" cy="12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615"/>
            <a:ext cx="8229600" cy="4908509"/>
          </a:xfrm>
        </p:spPr>
        <p:txBody>
          <a:bodyPr/>
          <a:lstStyle/>
          <a:p>
            <a:r>
              <a:rPr lang="en-US" dirty="0"/>
              <a:t>Open Internet Explorer</a:t>
            </a:r>
          </a:p>
          <a:p>
            <a:r>
              <a:rPr lang="en-US" dirty="0" smtClean="0"/>
              <a:t>Go to </a:t>
            </a:r>
            <a:r>
              <a:rPr lang="en-US" u="sng" dirty="0" err="1" smtClean="0"/>
              <a:t>maps.google.co.uk</a:t>
            </a:r>
            <a:endParaRPr lang="en-US" u="sng" dirty="0" smtClean="0"/>
          </a:p>
          <a:p>
            <a:r>
              <a:rPr lang="en-US" dirty="0" smtClean="0"/>
              <a:t>Find where we are now </a:t>
            </a:r>
            <a:r>
              <a:rPr lang="en-US" dirty="0"/>
              <a:t>(L69 7ZQ)</a:t>
            </a:r>
            <a:endParaRPr lang="en-US" dirty="0" smtClean="0"/>
          </a:p>
          <a:p>
            <a:r>
              <a:rPr lang="en-US" dirty="0" smtClean="0"/>
              <a:t>What is in the area?</a:t>
            </a:r>
          </a:p>
          <a:p>
            <a:r>
              <a:rPr lang="en-US" dirty="0" smtClean="0"/>
              <a:t>How did you get here this morning?</a:t>
            </a:r>
          </a:p>
          <a:p>
            <a:r>
              <a:rPr lang="en-US" dirty="0" smtClean="0"/>
              <a:t>What other transport options did you have? (try Directions)</a:t>
            </a:r>
          </a:p>
          <a:p>
            <a:r>
              <a:rPr lang="en-US" dirty="0" smtClean="0"/>
              <a:t>(5 min)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552" y="386247"/>
            <a:ext cx="4985058" cy="10313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28" y="5017392"/>
            <a:ext cx="861501" cy="8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122"/>
            <a:ext cx="8229600" cy="4908509"/>
          </a:xfrm>
        </p:spPr>
        <p:txBody>
          <a:bodyPr/>
          <a:lstStyle/>
          <a:p>
            <a:r>
              <a:rPr lang="en-US" dirty="0" smtClean="0"/>
              <a:t>Try different options: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 smtClean="0"/>
              <a:t>(Earth, 3D, Directions, Street View, Mouse Wheel, Rotate View, zoom out to the world)</a:t>
            </a:r>
          </a:p>
          <a:p>
            <a:r>
              <a:rPr lang="en-US" dirty="0" smtClean="0"/>
              <a:t>Repeat what we did before:</a:t>
            </a:r>
          </a:p>
          <a:p>
            <a:pPr lvl="1"/>
            <a:r>
              <a:rPr lang="en-US" dirty="0"/>
              <a:t>Find where we are now </a:t>
            </a:r>
            <a:r>
              <a:rPr lang="en-US" dirty="0" smtClean="0"/>
              <a:t>(L69 7ZQ)</a:t>
            </a:r>
            <a:endParaRPr lang="en-US" dirty="0"/>
          </a:p>
          <a:p>
            <a:pPr lvl="1"/>
            <a:r>
              <a:rPr lang="en-US" dirty="0"/>
              <a:t>What is in the area?</a:t>
            </a:r>
          </a:p>
          <a:p>
            <a:pPr lvl="1"/>
            <a:r>
              <a:rPr lang="en-US" dirty="0"/>
              <a:t>How did you get here this morning?</a:t>
            </a:r>
          </a:p>
          <a:p>
            <a:pPr lvl="1"/>
            <a:r>
              <a:rPr lang="en-US" dirty="0"/>
              <a:t>What other transport options did you have?</a:t>
            </a:r>
          </a:p>
          <a:p>
            <a:pPr lvl="1"/>
            <a:r>
              <a:rPr lang="en-US" dirty="0"/>
              <a:t>(5 min)</a:t>
            </a:r>
          </a:p>
          <a:p>
            <a:r>
              <a:rPr lang="en-US" dirty="0" smtClean="0"/>
              <a:t>What’s different? What’s the same?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31" y="1000779"/>
            <a:ext cx="990600" cy="100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75" y="1174390"/>
            <a:ext cx="656078" cy="656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926" y="1186825"/>
            <a:ext cx="427432" cy="461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029"/>
          <a:stretch/>
        </p:blipFill>
        <p:spPr>
          <a:xfrm>
            <a:off x="8093037" y="905529"/>
            <a:ext cx="728988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65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9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107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10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833" y="1410949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QGIS has many features, but fewer than ArcGIS</a:t>
            </a:r>
          </a:p>
          <a:p>
            <a:r>
              <a:rPr lang="en-GB" sz="2800" dirty="0" smtClean="0"/>
              <a:t>QGIS is free (as is R)</a:t>
            </a:r>
          </a:p>
          <a:p>
            <a:r>
              <a:rPr lang="en-GB" sz="2800" dirty="0" smtClean="0"/>
              <a:t>QGIS is increasingly popular in not for profit sector, academic and commercial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i="1" dirty="0" smtClean="0"/>
              <a:t>Different </a:t>
            </a:r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2656" r="3125" b="9961"/>
          <a:stretch/>
        </p:blipFill>
        <p:spPr bwMode="auto">
          <a:xfrm>
            <a:off x="173964" y="1600200"/>
            <a:ext cx="8970036" cy="481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20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6-04-21 at 9.5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8"/>
            <a:ext cx="9144000" cy="5656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2656" r="3125" b="9961"/>
          <a:stretch/>
        </p:blipFill>
        <p:spPr bwMode="auto">
          <a:xfrm>
            <a:off x="5019277" y="4644842"/>
            <a:ext cx="4124723" cy="221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5486" y="6356995"/>
            <a:ext cx="4933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http://</a:t>
            </a:r>
            <a:r>
              <a:rPr lang="en-US" sz="1200" dirty="0" err="1"/>
              <a:t>www.timeout.com</a:t>
            </a:r>
            <a:r>
              <a:rPr lang="en-US" sz="1200" dirty="0"/>
              <a:t>/</a:t>
            </a:r>
            <a:r>
              <a:rPr lang="en-US" sz="1200" dirty="0" err="1"/>
              <a:t>london</a:t>
            </a:r>
            <a:r>
              <a:rPr lang="en-US" sz="1200" dirty="0"/>
              <a:t>/blog/tfl-has-secretly-made-a-geographically-accurate-tube-map-091515</a:t>
            </a:r>
          </a:p>
        </p:txBody>
      </p:sp>
    </p:spTree>
    <p:extLst>
      <p:ext uri="{BB962C8B-B14F-4D97-AF65-F5344CB8AC3E}">
        <p14:creationId xmlns:p14="http://schemas.microsoft.com/office/powerpoint/2010/main" val="213834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4-21 at 9.49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905"/>
            <a:ext cx="9144000" cy="45900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7594" y="6390592"/>
            <a:ext cx="6030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www.worldmapper.org</a:t>
            </a:r>
            <a:r>
              <a:rPr lang="en-US" dirty="0"/>
              <a:t>/</a:t>
            </a:r>
            <a:r>
              <a:rPr lang="en-US" dirty="0" err="1"/>
              <a:t>display.php?selected</a:t>
            </a:r>
            <a:r>
              <a:rPr lang="en-US" dirty="0"/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1763709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napoleon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80" y="701717"/>
            <a:ext cx="8891620" cy="5424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99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8064500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68313" y="836613"/>
            <a:ext cx="7343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marL="342865" indent="-342865">
              <a:spcBef>
                <a:spcPct val="50000"/>
              </a:spcBef>
              <a:defRPr/>
            </a:pP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ea typeface="ＭＳ Ｐゴシック" charset="-128"/>
                <a:cs typeface="Arial" charset="0"/>
              </a:rPr>
              <a:t>Identifying catchments that might benefit from ICM...</a:t>
            </a:r>
          </a:p>
        </p:txBody>
      </p:sp>
    </p:spTree>
    <p:extLst>
      <p:ext uri="{BB962C8B-B14F-4D97-AF65-F5344CB8AC3E}">
        <p14:creationId xmlns:p14="http://schemas.microsoft.com/office/powerpoint/2010/main" val="1713581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68313" y="836613"/>
            <a:ext cx="7343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marL="342865" indent="-342865">
              <a:spcBef>
                <a:spcPct val="50000"/>
              </a:spcBef>
              <a:defRPr/>
            </a:pP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ea typeface="ＭＳ Ｐゴシック" charset="-128"/>
                <a:cs typeface="Arial" charset="0"/>
              </a:rPr>
              <a:t>Determining views of proposed wind turbines...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320800"/>
            <a:ext cx="8712200" cy="54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076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Theory!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Projections and Coordinate Systems</a:t>
            </a:r>
          </a:p>
          <a:p>
            <a:r>
              <a:rPr lang="en-US" dirty="0" smtClean="0"/>
              <a:t>Joining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46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Background on spatial data</a:t>
            </a:r>
          </a:p>
          <a:p>
            <a:r>
              <a:rPr lang="en-US" dirty="0" smtClean="0"/>
              <a:t>GIS &amp; QGIS</a:t>
            </a:r>
          </a:p>
          <a:p>
            <a:r>
              <a:rPr lang="en-US" dirty="0" smtClean="0"/>
              <a:t>Load spatial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t="-1007" r="17" b="5035"/>
          <a:stretch/>
        </p:blipFill>
        <p:spPr bwMode="auto">
          <a:xfrm>
            <a:off x="1186967" y="3178959"/>
            <a:ext cx="6715077" cy="36790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2468"/>
            <a:ext cx="6727371" cy="4525963"/>
          </a:xfrm>
        </p:spPr>
        <p:txBody>
          <a:bodyPr/>
          <a:lstStyle/>
          <a:p>
            <a:r>
              <a:rPr lang="en-US" sz="2800" i="1" dirty="0" smtClean="0"/>
              <a:t>“The Father of Modern Cartography”</a:t>
            </a:r>
          </a:p>
          <a:p>
            <a:r>
              <a:rPr lang="en-US" sz="2800" i="1" dirty="0" smtClean="0"/>
              <a:t>By Mercator’s Projection the navigators of the succeeding centuries sailed</a:t>
            </a:r>
          </a:p>
          <a:p>
            <a:r>
              <a:rPr lang="en-US" sz="2800" dirty="0" smtClean="0"/>
              <a:t>1569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 rotWithShape="1">
          <a:blip r:embed="rId3"/>
          <a:srcRect t="66" r="1785" b="10631"/>
          <a:stretch/>
        </p:blipFill>
        <p:spPr>
          <a:xfrm>
            <a:off x="1833988" y="2592092"/>
            <a:ext cx="5528388" cy="4265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7" r="36225"/>
          <a:stretch/>
        </p:blipFill>
        <p:spPr>
          <a:xfrm>
            <a:off x="7362376" y="0"/>
            <a:ext cx="194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00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Basic spatial analysis</a:t>
            </a:r>
          </a:p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Creating a publication quality map</a:t>
            </a:r>
          </a:p>
          <a:p>
            <a:pPr marL="457200" lvl="1" indent="0" algn="ctr">
              <a:buNone/>
            </a:pPr>
            <a:r>
              <a:rPr lang="en-US" dirty="0" smtClean="0"/>
              <a:t>Presentations etc. are available 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79" y="3634768"/>
            <a:ext cx="4387833" cy="31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4321711" y="214269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7230" y="4248995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61853" y="105089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61853" y="143925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61853" y="178107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61853" y="21957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61853" y="2497838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61853" y="2806063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61853" y="32375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61853" y="364443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1853" y="4063620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7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QGIS follow on screen</a:t>
            </a:r>
          </a:p>
          <a:p>
            <a:endParaRPr lang="en-US" dirty="0"/>
          </a:p>
          <a:p>
            <a:pPr lvl="0"/>
            <a:r>
              <a:rPr lang="en-US" u="sng" dirty="0" smtClean="0">
                <a:latin typeface="Courier New"/>
                <a:cs typeface="Courier New"/>
                <a:hlinkClick r:id="rId2"/>
              </a:rPr>
              <a:t>bit.ly</a:t>
            </a:r>
            <a:r>
              <a:rPr lang="en-US" u="sng" dirty="0">
                <a:latin typeface="Courier New"/>
                <a:cs typeface="Courier New"/>
                <a:hlinkClick r:id="rId2"/>
              </a:rPr>
              <a:t>/</a:t>
            </a:r>
            <a:r>
              <a:rPr lang="en-US" u="sng" dirty="0" smtClean="0">
                <a:latin typeface="Courier New"/>
                <a:cs typeface="Courier New"/>
                <a:hlinkClick r:id="rId2"/>
              </a:rPr>
              <a:t>qgisprac1</a:t>
            </a:r>
            <a:endParaRPr lang="en-US" u="sng" dirty="0" smtClean="0">
              <a:latin typeface="Courier New"/>
              <a:cs typeface="Courier New"/>
            </a:endParaRPr>
          </a:p>
          <a:p>
            <a:pPr lvl="0"/>
            <a:endParaRPr lang="en-US" u="sng" dirty="0" smtClean="0">
              <a:latin typeface="Courier New"/>
              <a:cs typeface="Courier New"/>
            </a:endParaRPr>
          </a:p>
          <a:p>
            <a:pPr lvl="0"/>
            <a:r>
              <a:rPr lang="en-GB" u="sng" dirty="0" smtClean="0">
                <a:hlinkClick r:id="rId3"/>
              </a:rPr>
              <a:t>www.github.com</a:t>
            </a:r>
            <a:r>
              <a:rPr lang="en-GB" u="sng" dirty="0">
                <a:hlinkClick r:id="rId3"/>
              </a:rPr>
              <a:t>/nickbearman/intro-qgis-spatial-data/</a:t>
            </a:r>
            <a:r>
              <a:rPr lang="en-GB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6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Make new Folder</a:t>
            </a:r>
          </a:p>
          <a:p>
            <a:r>
              <a:rPr lang="en-GB" dirty="0" smtClean="0"/>
              <a:t>DL zip</a:t>
            </a:r>
          </a:p>
          <a:p>
            <a:r>
              <a:rPr lang="en-GB" dirty="0" smtClean="0"/>
              <a:t>Unzipping it</a:t>
            </a:r>
          </a:p>
          <a:p>
            <a:r>
              <a:rPr lang="en-GB" dirty="0" smtClean="0"/>
              <a:t>Open QGIS</a:t>
            </a:r>
          </a:p>
          <a:p>
            <a:r>
              <a:rPr lang="en-GB" dirty="0" smtClean="0"/>
              <a:t>Add </a:t>
            </a:r>
            <a:r>
              <a:rPr lang="en-GB" dirty="0" err="1" smtClean="0"/>
              <a:t>world_countires</a:t>
            </a:r>
            <a:endParaRPr lang="en-GB" dirty="0" smtClean="0"/>
          </a:p>
          <a:p>
            <a:r>
              <a:rPr lang="en-GB" dirty="0" smtClean="0"/>
              <a:t>Zoom &amp; pan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4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25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 l="21594" t="18712" r="1206" b="11619"/>
          <a:stretch>
            <a:fillRect/>
          </a:stretch>
        </p:blipFill>
        <p:spPr bwMode="auto">
          <a:xfrm>
            <a:off x="243862" y="846138"/>
            <a:ext cx="8656275" cy="486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793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091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9</a:t>
            </a:r>
            <a:r>
              <a:rPr lang="en-US" dirty="0"/>
              <a:t>:40am - 10:00am – What is GIS?</a:t>
            </a:r>
            <a:endParaRPr lang="en-GB" dirty="0"/>
          </a:p>
          <a:p>
            <a:pPr lvl="0"/>
            <a:r>
              <a:rPr lang="en-US" dirty="0"/>
              <a:t>10:00am - 10:20am – Google Earth </a:t>
            </a:r>
            <a:endParaRPr lang="en-GB" dirty="0"/>
          </a:p>
          <a:p>
            <a:pPr lvl="0"/>
            <a:r>
              <a:rPr lang="en-US" dirty="0"/>
              <a:t>10:20am - 11:00am – </a:t>
            </a:r>
            <a:r>
              <a:rPr lang="en-US" dirty="0" smtClean="0"/>
              <a:t>Prac.1 </a:t>
            </a:r>
            <a:r>
              <a:rPr lang="en-US" dirty="0"/>
              <a:t>Intro to QGIS </a:t>
            </a:r>
            <a:endParaRPr lang="en-GB" dirty="0"/>
          </a:p>
          <a:p>
            <a:pPr lvl="0"/>
            <a:r>
              <a:rPr lang="en-US" i="1" dirty="0"/>
              <a:t>11:00am - 11:30am – Coffee (room 116)</a:t>
            </a:r>
            <a:endParaRPr lang="en-GB" i="1" dirty="0"/>
          </a:p>
          <a:p>
            <a:pPr lvl="0"/>
            <a:r>
              <a:rPr lang="en-US" dirty="0"/>
              <a:t>11:30am - 12:00pm – Classification</a:t>
            </a:r>
            <a:endParaRPr lang="en-GB" dirty="0"/>
          </a:p>
          <a:p>
            <a:pPr lvl="0"/>
            <a:r>
              <a:rPr lang="en-US" dirty="0"/>
              <a:t>12:00pm - 1:00pm – Practical 1 Intro to </a:t>
            </a:r>
            <a:r>
              <a:rPr lang="en-US" dirty="0" smtClean="0"/>
              <a:t>QGIS</a:t>
            </a:r>
            <a:r>
              <a:rPr lang="en-GB" dirty="0" smtClean="0"/>
              <a:t> </a:t>
            </a:r>
            <a:r>
              <a:rPr lang="en-US" i="1" dirty="0" smtClean="0"/>
              <a:t>1</a:t>
            </a:r>
            <a:r>
              <a:rPr lang="en-US" i="1" dirty="0"/>
              <a:t>:00pm - 2:00pm – Lunch (room 116)</a:t>
            </a:r>
            <a:endParaRPr lang="en-GB" i="1" dirty="0"/>
          </a:p>
          <a:p>
            <a:pPr lvl="0"/>
            <a:r>
              <a:rPr lang="en-GB" dirty="0"/>
              <a:t>2:00pm - 2:15pm – Recap and Map Design</a:t>
            </a:r>
          </a:p>
          <a:p>
            <a:pPr lvl="0"/>
            <a:r>
              <a:rPr lang="en-US" dirty="0"/>
              <a:t>2:15pm -</a:t>
            </a:r>
            <a:r>
              <a:rPr lang="en-US" dirty="0" smtClean="0"/>
              <a:t> 4:30pm – </a:t>
            </a:r>
            <a:r>
              <a:rPr lang="en-US" dirty="0"/>
              <a:t>Practical 2 Tiger </a:t>
            </a:r>
            <a:r>
              <a:rPr lang="en-US" dirty="0" smtClean="0"/>
              <a:t>Map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01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2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t="5887" r="42162" b="42621"/>
          <a:stretch/>
        </p:blipFill>
        <p:spPr>
          <a:xfrm>
            <a:off x="-29723" y="0"/>
            <a:ext cx="9173722" cy="50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t="5369" r="42433" b="43140"/>
          <a:stretch/>
        </p:blipFill>
        <p:spPr>
          <a:xfrm>
            <a:off x="76199" y="-1"/>
            <a:ext cx="9103951" cy="51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8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186176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33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746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23231" r="81724" b="66790"/>
          <a:stretch/>
        </p:blipFill>
        <p:spPr bwMode="auto">
          <a:xfrm>
            <a:off x="94146" y="2017982"/>
            <a:ext cx="2238177" cy="113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23325" r="83284" b="67199"/>
          <a:stretch/>
        </p:blipFill>
        <p:spPr bwMode="auto">
          <a:xfrm>
            <a:off x="143471" y="5399473"/>
            <a:ext cx="2025286" cy="113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50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520" y="-259080"/>
            <a:ext cx="11475720" cy="68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2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ColorBrewer</a:t>
            </a:r>
            <a:r>
              <a:rPr lang="en-US" dirty="0" smtClean="0"/>
              <a:t> in QGIS</a:t>
            </a:r>
            <a:endParaRPr lang="en-US" dirty="0"/>
          </a:p>
        </p:txBody>
      </p:sp>
      <p:pic>
        <p:nvPicPr>
          <p:cNvPr id="4" name="Picture 3" descr="Screen Shot 2015-07-28 at 10.5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468"/>
            <a:ext cx="3224545" cy="4731670"/>
          </a:xfrm>
          <a:prstGeom prst="rect">
            <a:avLst/>
          </a:prstGeom>
        </p:spPr>
      </p:pic>
      <p:pic>
        <p:nvPicPr>
          <p:cNvPr id="8" name="Picture 7" descr="Screen Shot 2015-07-28 at 10.57.4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2" t="4806" r="26295" b="27513"/>
          <a:stretch/>
        </p:blipFill>
        <p:spPr>
          <a:xfrm>
            <a:off x="5858715" y="1543718"/>
            <a:ext cx="3236633" cy="5314282"/>
          </a:xfrm>
          <a:prstGeom prst="rect">
            <a:avLst/>
          </a:prstGeom>
        </p:spPr>
      </p:pic>
      <p:pic>
        <p:nvPicPr>
          <p:cNvPr id="7" name="Picture 6" descr="Screen Shot 2015-07-28 at 10.57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36" y="1543718"/>
            <a:ext cx="2492536" cy="1694487"/>
          </a:xfrm>
          <a:prstGeom prst="rect">
            <a:avLst/>
          </a:prstGeom>
        </p:spPr>
      </p:pic>
      <p:pic>
        <p:nvPicPr>
          <p:cNvPr id="9" name="Picture 8" descr="Screen Shot 2015-07-28 at 10.58.5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57968"/>
            <a:ext cx="3733800" cy="571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472310"/>
            <a:ext cx="657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anitagraser.com</a:t>
            </a:r>
            <a:r>
              <a:rPr lang="en-US" dirty="0"/>
              <a:t>/2010/08/29/</a:t>
            </a:r>
            <a:r>
              <a:rPr lang="en-US" dirty="0" err="1"/>
              <a:t>qgis</a:t>
            </a:r>
            <a:r>
              <a:rPr lang="en-US" dirty="0"/>
              <a:t>-meets-</a:t>
            </a:r>
            <a:r>
              <a:rPr lang="en-US" dirty="0" err="1"/>
              <a:t>colorbrewer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316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423" y="274638"/>
            <a:ext cx="8635154" cy="1143000"/>
          </a:xfrm>
        </p:spPr>
        <p:txBody>
          <a:bodyPr/>
          <a:lstStyle/>
          <a:p>
            <a:r>
              <a:rPr lang="en-US" dirty="0" smtClean="0"/>
              <a:t>What is Geographic Information?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has a location</a:t>
            </a:r>
          </a:p>
          <a:p>
            <a:pPr lvl="1"/>
            <a:r>
              <a:rPr lang="en-US" dirty="0" smtClean="0"/>
              <a:t>Where are we?</a:t>
            </a:r>
          </a:p>
          <a:p>
            <a:pPr lvl="1"/>
            <a:r>
              <a:rPr lang="en-US" dirty="0" smtClean="0"/>
              <a:t>Where are we going?</a:t>
            </a:r>
          </a:p>
          <a:p>
            <a:r>
              <a:rPr lang="en-US" dirty="0" smtClean="0"/>
              <a:t>How things relate to one another is important</a:t>
            </a:r>
          </a:p>
          <a:p>
            <a:pPr lvl="1"/>
            <a:r>
              <a:rPr lang="en-US" dirty="0" smtClean="0"/>
              <a:t>Is this shop on my route to work?</a:t>
            </a:r>
          </a:p>
          <a:p>
            <a:pPr lvl="1"/>
            <a:r>
              <a:rPr lang="en-US" dirty="0" smtClean="0"/>
              <a:t>Do high crime areas cluster together?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58" y="1417638"/>
            <a:ext cx="1591291" cy="167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2347" y="6288268"/>
            <a:ext cx="6493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census.ukdataservice.ac.uk</a:t>
            </a:r>
            <a:r>
              <a:rPr lang="en-US" dirty="0"/>
              <a:t>/get-data/boundary-data</a:t>
            </a:r>
          </a:p>
        </p:txBody>
      </p:sp>
    </p:spTree>
    <p:extLst>
      <p:ext uri="{BB962C8B-B14F-4D97-AF65-F5344CB8AC3E}">
        <p14:creationId xmlns:p14="http://schemas.microsoft.com/office/powerpoint/2010/main" val="2254312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missing data?</a:t>
            </a:r>
          </a:p>
          <a:p>
            <a:r>
              <a:rPr lang="en-US" dirty="0" smtClean="0"/>
              <a:t>Null, 0, -9999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67993"/>
              </p:ext>
            </p:extLst>
          </p:nvPr>
        </p:nvGraphicFramePr>
        <p:xfrm>
          <a:off x="1247440" y="3215087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0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NULL is represented using: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-9999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49030"/>
              </p:ext>
            </p:extLst>
          </p:nvPr>
        </p:nvGraphicFramePr>
        <p:xfrm>
          <a:off x="2057400" y="4094480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71600"/>
                <a:gridCol w="139065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8,014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-9,999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58,141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39316"/>
              </p:ext>
            </p:extLst>
          </p:nvPr>
        </p:nvGraphicFramePr>
        <p:xfrm>
          <a:off x="2057400" y="1417638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56360"/>
                <a:gridCol w="140589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5,644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0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-48,142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55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 smtClean="0"/>
              <a:t>9</a:t>
            </a:r>
            <a:r>
              <a:rPr lang="en-US" strike="sngStrike" dirty="0"/>
              <a:t>:40am - 10:00am – What is GIS?</a:t>
            </a:r>
            <a:endParaRPr lang="en-GB" strike="sngStrike" dirty="0"/>
          </a:p>
          <a:p>
            <a:pPr lvl="0"/>
            <a:r>
              <a:rPr lang="en-US" strike="sngStrike" dirty="0"/>
              <a:t>10:00am - 10:20am – Google Earth </a:t>
            </a:r>
            <a:endParaRPr lang="en-GB" strike="sngStrike" dirty="0"/>
          </a:p>
          <a:p>
            <a:pPr lvl="0"/>
            <a:r>
              <a:rPr lang="en-US" strike="sngStrike" dirty="0"/>
              <a:t>10:20am - 11:00am – </a:t>
            </a:r>
            <a:r>
              <a:rPr lang="en-US" strike="sngStrike" dirty="0" smtClean="0"/>
              <a:t>Prac.1 </a:t>
            </a:r>
            <a:r>
              <a:rPr lang="en-US" strike="sngStrike" dirty="0"/>
              <a:t>Intro to QGIS </a:t>
            </a:r>
            <a:endParaRPr lang="en-GB" strike="sngStrike" dirty="0"/>
          </a:p>
          <a:p>
            <a:pPr lvl="0"/>
            <a:r>
              <a:rPr lang="en-US" i="1" strike="sngStrike" dirty="0"/>
              <a:t>11:00am - 11:30am – Coffee (room 116)</a:t>
            </a:r>
            <a:endParaRPr lang="en-GB" i="1" strike="sngStrike" dirty="0"/>
          </a:p>
          <a:p>
            <a:pPr lvl="0"/>
            <a:r>
              <a:rPr lang="en-US" strike="sngStrike" dirty="0"/>
              <a:t>11:30am - 12:00pm – Classification</a:t>
            </a:r>
            <a:endParaRPr lang="en-GB" strike="sngStrike" dirty="0"/>
          </a:p>
          <a:p>
            <a:pPr lvl="0"/>
            <a:r>
              <a:rPr lang="en-US" dirty="0"/>
              <a:t>12:00pm - 1:00pm – Practical 1 Intro to </a:t>
            </a:r>
            <a:r>
              <a:rPr lang="en-US" dirty="0" smtClean="0"/>
              <a:t>QGIS</a:t>
            </a:r>
            <a:r>
              <a:rPr lang="en-GB" dirty="0" smtClean="0"/>
              <a:t> </a:t>
            </a:r>
            <a:r>
              <a:rPr lang="en-US" i="1" dirty="0" smtClean="0"/>
              <a:t>1</a:t>
            </a:r>
            <a:r>
              <a:rPr lang="en-US" i="1" dirty="0"/>
              <a:t>:00pm - 2:00pm – Lunch (room 116)</a:t>
            </a:r>
            <a:endParaRPr lang="en-GB" i="1" dirty="0"/>
          </a:p>
          <a:p>
            <a:pPr lvl="0"/>
            <a:r>
              <a:rPr lang="en-GB" dirty="0"/>
              <a:t>2:00pm - 2:15pm – Recap and Map Design</a:t>
            </a:r>
          </a:p>
          <a:p>
            <a:pPr lvl="0"/>
            <a:r>
              <a:rPr lang="en-US" dirty="0"/>
              <a:t>2:15pm -</a:t>
            </a:r>
            <a:r>
              <a:rPr lang="en-US" dirty="0" smtClean="0"/>
              <a:t> 4:30pm – </a:t>
            </a:r>
            <a:r>
              <a:rPr lang="en-US" dirty="0"/>
              <a:t>Practical 2 Tiger </a:t>
            </a:r>
            <a:r>
              <a:rPr lang="en-US" dirty="0" smtClean="0"/>
              <a:t>Map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533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Continue Practical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01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58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C:\Users\nbearman\Dropbox\teaching\201415-liverpool\09-short-courses\practical\classes\world-countries-updated-excluded-eq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46" y="0"/>
            <a:ext cx="8779608" cy="493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nbearman\Dropbox\teaching\201415-liverpool\09-short-courses\practical\classes\world-countries-updated-excluded-jenk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8173"/>
          <a:stretch/>
        </p:blipFill>
        <p:spPr bwMode="auto">
          <a:xfrm>
            <a:off x="24423" y="3821721"/>
            <a:ext cx="8674100" cy="3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56337" y="78254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Equal Interval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25482" y="369191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Jenks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6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/>
          </a:bodyPr>
          <a:lstStyle/>
          <a:p>
            <a:pPr lvl="0"/>
            <a:r>
              <a:rPr lang="en-US" strike="sngStrike" dirty="0" smtClean="0"/>
              <a:t>11</a:t>
            </a:r>
            <a:r>
              <a:rPr lang="en-US" strike="sngStrike" dirty="0"/>
              <a:t>:30am - 12:00pm – Classification</a:t>
            </a:r>
            <a:endParaRPr lang="en-GB" strike="sngStrike" dirty="0"/>
          </a:p>
          <a:p>
            <a:pPr lvl="0"/>
            <a:r>
              <a:rPr lang="en-US" strike="sngStrike" dirty="0"/>
              <a:t>12:00pm - 1:00pm – Practical 1 Intro to </a:t>
            </a:r>
            <a:r>
              <a:rPr lang="en-US" strike="sngStrike" dirty="0" smtClean="0"/>
              <a:t>QGIS</a:t>
            </a:r>
            <a:r>
              <a:rPr lang="en-GB" strike="sngStrike" dirty="0" smtClean="0"/>
              <a:t> </a:t>
            </a:r>
          </a:p>
          <a:p>
            <a:pPr lvl="0"/>
            <a:r>
              <a:rPr lang="en-US" i="1" strike="sngStrike" dirty="0" smtClean="0"/>
              <a:t>1</a:t>
            </a:r>
            <a:r>
              <a:rPr lang="en-US" i="1" strike="sngStrike" dirty="0"/>
              <a:t>:00pm - 2:00pm – Lunch (room 116)</a:t>
            </a:r>
            <a:endParaRPr lang="en-GB" i="1" strike="sngStrike" dirty="0"/>
          </a:p>
          <a:p>
            <a:pPr lvl="0"/>
            <a:r>
              <a:rPr lang="en-GB" dirty="0"/>
              <a:t>2:00pm - 2:15pm – Recap </a:t>
            </a:r>
            <a:r>
              <a:rPr lang="en-GB" dirty="0" smtClean="0"/>
              <a:t>&amp; Map </a:t>
            </a:r>
            <a:r>
              <a:rPr lang="en-GB" dirty="0"/>
              <a:t>Design</a:t>
            </a:r>
          </a:p>
          <a:p>
            <a:pPr lvl="0"/>
            <a:r>
              <a:rPr lang="en-US" dirty="0"/>
              <a:t>2:15pm - 3:15pm – </a:t>
            </a:r>
            <a:r>
              <a:rPr lang="en-US" dirty="0" smtClean="0"/>
              <a:t>P2 </a:t>
            </a:r>
            <a:r>
              <a:rPr lang="en-US" i="1" dirty="0"/>
              <a:t>Tiger Map </a:t>
            </a:r>
            <a:endParaRPr lang="en-GB" dirty="0"/>
          </a:p>
          <a:p>
            <a:pPr lvl="0"/>
            <a:r>
              <a:rPr lang="en-US" i="1" dirty="0"/>
              <a:t>3:15pm </a:t>
            </a:r>
            <a:r>
              <a:rPr lang="en-US" dirty="0"/>
              <a:t>-</a:t>
            </a:r>
            <a:r>
              <a:rPr lang="en-US" i="1" dirty="0"/>
              <a:t> 3:30pm – Break</a:t>
            </a:r>
            <a:endParaRPr lang="en-GB" dirty="0"/>
          </a:p>
          <a:p>
            <a:pPr lvl="0"/>
            <a:r>
              <a:rPr lang="en-US" dirty="0"/>
              <a:t>3:30pm - 4:30pm – </a:t>
            </a:r>
            <a:r>
              <a:rPr lang="en-US" dirty="0" smtClean="0"/>
              <a:t>P2 </a:t>
            </a:r>
            <a:r>
              <a:rPr lang="en-US" i="1" dirty="0"/>
              <a:t>Bring your own data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Country boundaries / sub-national boundaries</a:t>
            </a:r>
          </a:p>
          <a:p>
            <a:pPr lvl="1"/>
            <a:r>
              <a:rPr lang="en-US" dirty="0" smtClean="0">
                <a:hlinkClick r:id="rId2"/>
              </a:rPr>
              <a:t>www.gadm.org</a:t>
            </a:r>
            <a:endParaRPr lang="en-US" dirty="0" smtClean="0"/>
          </a:p>
          <a:p>
            <a:pPr lvl="1"/>
            <a:r>
              <a:rPr lang="en-US" dirty="0" err="1" smtClean="0"/>
              <a:t>EuroStat</a:t>
            </a:r>
            <a:endParaRPr lang="en-US" dirty="0" smtClean="0"/>
          </a:p>
          <a:p>
            <a:pPr lvl="1"/>
            <a:r>
              <a:rPr lang="en-US" dirty="0" smtClean="0"/>
              <a:t>Country spatial data service</a:t>
            </a:r>
          </a:p>
          <a:p>
            <a:pPr lvl="2"/>
            <a:r>
              <a:rPr lang="en-US" dirty="0" smtClean="0"/>
              <a:t>GB – Ordnance Survey</a:t>
            </a:r>
          </a:p>
          <a:p>
            <a:r>
              <a:rPr lang="en-US" dirty="0" smtClean="0"/>
              <a:t>Google Search – shapefile / 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60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083" y="0"/>
            <a:ext cx="10252341" cy="6972584"/>
          </a:xfrm>
        </p:spPr>
      </p:pic>
    </p:spTree>
    <p:extLst>
      <p:ext uri="{BB962C8B-B14F-4D97-AF65-F5344CB8AC3E}">
        <p14:creationId xmlns:p14="http://schemas.microsoft.com/office/powerpoint/2010/main" val="44733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art 1_1 final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628" y="121537"/>
            <a:ext cx="8842386" cy="4967222"/>
          </a:xfrm>
        </p:spPr>
      </p:pic>
      <p:sp>
        <p:nvSpPr>
          <p:cNvPr id="5" name="Rectangle 4"/>
          <p:cNvSpPr/>
          <p:nvPr/>
        </p:nvSpPr>
        <p:spPr>
          <a:xfrm>
            <a:off x="201448" y="6044527"/>
            <a:ext cx="8697311" cy="8134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53534" y="6486224"/>
            <a:ext cx="5618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prstClr val="white"/>
                </a:solidFill>
                <a:latin typeface="Arial"/>
                <a:hlinkClick r:id="rId5"/>
              </a:rPr>
              <a:t>http://</a:t>
            </a:r>
            <a:r>
              <a:rPr lang="en-US" sz="1400" dirty="0" err="1">
                <a:solidFill>
                  <a:prstClr val="white"/>
                </a:solidFill>
                <a:latin typeface="Arial"/>
                <a:hlinkClick r:id="rId5"/>
              </a:rPr>
              <a:t>www.youtube.com</a:t>
            </a:r>
            <a:r>
              <a:rPr lang="en-US" sz="1400" dirty="0">
                <a:solidFill>
                  <a:prstClr val="white"/>
                </a:solidFill>
                <a:latin typeface="Arial"/>
                <a:hlinkClick r:id="rId5"/>
              </a:rPr>
              <a:t>/</a:t>
            </a:r>
            <a:r>
              <a:rPr lang="en-US" sz="1400" dirty="0" err="1">
                <a:solidFill>
                  <a:prstClr val="white"/>
                </a:solidFill>
                <a:latin typeface="Arial"/>
                <a:hlinkClick r:id="rId5"/>
              </a:rPr>
              <a:t>watch?v</a:t>
            </a:r>
            <a:r>
              <a:rPr lang="en-US" sz="1400" dirty="0">
                <a:solidFill>
                  <a:prstClr val="white"/>
                </a:solidFill>
                <a:latin typeface="Arial"/>
                <a:hlinkClick r:id="rId5"/>
              </a:rPr>
              <a:t>=jXqLHSBP_x0</a:t>
            </a:r>
            <a:endParaRPr lang="en-US" sz="140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108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817" y="618566"/>
            <a:ext cx="9638652" cy="6555216"/>
          </a:xfrm>
        </p:spPr>
      </p:pic>
    </p:spTree>
    <p:extLst>
      <p:ext uri="{BB962C8B-B14F-4D97-AF65-F5344CB8AC3E}">
        <p14:creationId xmlns:p14="http://schemas.microsoft.com/office/powerpoint/2010/main" val="904056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 smtClean="0">
                <a:solidFill>
                  <a:schemeClr val="tx1"/>
                </a:solidFill>
              </a:rPr>
              <a:t>Vector and Raster data</a:t>
            </a:r>
          </a:p>
        </p:txBody>
      </p:sp>
      <p:pic>
        <p:nvPicPr>
          <p:cNvPr id="1945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7120" y="1795869"/>
            <a:ext cx="2674080" cy="424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4321" y="3168333"/>
            <a:ext cx="2285280" cy="227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49600" y="1273094"/>
            <a:ext cx="29244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Points, Lines &amp; Polygons</a:t>
            </a:r>
          </a:p>
        </p:txBody>
      </p:sp>
      <p:pic>
        <p:nvPicPr>
          <p:cNvPr id="194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898880" y="1860675"/>
            <a:ext cx="2351520" cy="2346007"/>
          </a:xfrm>
        </p:spPr>
      </p:pic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5486401" y="1273094"/>
            <a:ext cx="1406632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Grid Based</a:t>
            </a:r>
          </a:p>
        </p:txBody>
      </p:sp>
      <p:sp>
        <p:nvSpPr>
          <p:cNvPr id="19464" name="Rectangle 10"/>
          <p:cNvSpPr>
            <a:spLocks noChangeArrowheads="1"/>
          </p:cNvSpPr>
          <p:nvPr/>
        </p:nvSpPr>
        <p:spPr bwMode="auto">
          <a:xfrm>
            <a:off x="4507199" y="4997325"/>
            <a:ext cx="3722401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>
                <a:solidFill>
                  <a:schemeClr val="tx1"/>
                </a:solidFill>
              </a:rPr>
              <a:t> Elevation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Temperature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Land cover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Population density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Light reflectance (in the form of satellite or aerial imagery)</a:t>
            </a:r>
          </a:p>
        </p:txBody>
      </p:sp>
      <p:sp>
        <p:nvSpPr>
          <p:cNvPr id="19465" name="Rectangle 11"/>
          <p:cNvSpPr>
            <a:spLocks noChangeArrowheads="1"/>
          </p:cNvSpPr>
          <p:nvPr/>
        </p:nvSpPr>
        <p:spPr bwMode="auto">
          <a:xfrm>
            <a:off x="260640" y="4997325"/>
            <a:ext cx="3263396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Road networks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Rivers and lakes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Street addresses 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or </a:t>
            </a:r>
            <a:r>
              <a:rPr lang="en-GB" dirty="0">
                <a:solidFill>
                  <a:schemeClr val="tx1"/>
                </a:solidFill>
              </a:rPr>
              <a:t>postcodes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Administrative areas/boundaries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65720" y="330737"/>
            <a:ext cx="1632960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07199" y="338413"/>
            <a:ext cx="1746643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47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3" grpId="0"/>
      <p:bldP spid="19464" grpId="0"/>
      <p:bldP spid="19465" grpId="0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Shapefile Structure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fi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0" y="1600200"/>
            <a:ext cx="6408412" cy="4437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8210" y="5066091"/>
            <a:ext cx="1480927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66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Tiger Conservation 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the end of this practical you will be able to:</a:t>
            </a:r>
          </a:p>
          <a:p>
            <a:pPr lvl="1"/>
            <a:r>
              <a:rPr lang="en-GB" dirty="0" smtClean="0"/>
              <a:t>Design and produce a publication quality map</a:t>
            </a:r>
          </a:p>
          <a:p>
            <a:pPr lvl="1"/>
            <a:r>
              <a:rPr lang="en-GB" dirty="0" smtClean="0"/>
              <a:t>Export the map as an image file</a:t>
            </a:r>
          </a:p>
          <a:p>
            <a:pPr lvl="1"/>
            <a:r>
              <a:rPr lang="en-GB" dirty="0" smtClean="0"/>
              <a:t>Understand how to include legends and scale bars.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98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good map?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3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</a:p>
          <a:p>
            <a:r>
              <a:rPr lang="en-US" dirty="0" smtClean="0"/>
              <a:t>Title (caption), legend, scale bar, N arrow</a:t>
            </a:r>
          </a:p>
          <a:p>
            <a:r>
              <a:rPr lang="en-US" dirty="0" smtClean="0"/>
              <a:t>Data source</a:t>
            </a:r>
          </a:p>
          <a:p>
            <a:r>
              <a:rPr lang="en-US" dirty="0" smtClean="0"/>
              <a:t>Copyright / acknowledgements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\\ufs01\user03\NBEARMAN\Documents\prac2\map-exampl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9" y="274637"/>
            <a:ext cx="8747022" cy="61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17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r>
              <a:rPr lang="en-GB" i="1" dirty="0" smtClean="0"/>
              <a:t>Break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art 2_1 final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585" y="114037"/>
            <a:ext cx="8983298" cy="5053549"/>
          </a:xfrm>
        </p:spPr>
      </p:pic>
      <p:sp>
        <p:nvSpPr>
          <p:cNvPr id="6" name="Rectangle 5"/>
          <p:cNvSpPr/>
          <p:nvPr/>
        </p:nvSpPr>
        <p:spPr>
          <a:xfrm>
            <a:off x="201448" y="6044527"/>
            <a:ext cx="8697311" cy="8134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67403" y="6547535"/>
            <a:ext cx="5618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FFFFFF"/>
                </a:solidFill>
                <a:latin typeface="Arial"/>
              </a:rPr>
              <a:t>http://</a:t>
            </a:r>
            <a:r>
              <a:rPr lang="en-US" sz="1400" dirty="0" err="1">
                <a:solidFill>
                  <a:srgbClr val="FFFFFF"/>
                </a:solidFill>
                <a:latin typeface="Arial"/>
              </a:rPr>
              <a:t>www.youtube.com</a:t>
            </a:r>
            <a:r>
              <a:rPr lang="en-US" sz="1400" dirty="0">
                <a:solidFill>
                  <a:srgbClr val="FFFFFF"/>
                </a:solidFill>
                <a:latin typeface="Arial"/>
              </a:rPr>
              <a:t>/</a:t>
            </a:r>
            <a:r>
              <a:rPr lang="en-US" sz="1400" dirty="0" err="1">
                <a:solidFill>
                  <a:srgbClr val="FFFFFF"/>
                </a:solidFill>
                <a:latin typeface="Arial"/>
              </a:rPr>
              <a:t>watch?v</a:t>
            </a:r>
            <a:r>
              <a:rPr lang="en-US" sz="1400" dirty="0">
                <a:solidFill>
                  <a:srgbClr val="FFFFFF"/>
                </a:solidFill>
                <a:latin typeface="Arial"/>
              </a:rPr>
              <a:t>=jXqLHSBP_x0</a:t>
            </a:r>
          </a:p>
        </p:txBody>
      </p:sp>
    </p:spTree>
    <p:extLst>
      <p:ext uri="{BB962C8B-B14F-4D97-AF65-F5344CB8AC3E}">
        <p14:creationId xmlns:p14="http://schemas.microsoft.com/office/powerpoint/2010/main" val="2210939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/>
          </a:bodyPr>
          <a:lstStyle/>
          <a:p>
            <a:pPr lvl="0"/>
            <a:r>
              <a:rPr lang="en-US" strike="sngStrike" dirty="0" smtClean="0"/>
              <a:t>11</a:t>
            </a:r>
            <a:r>
              <a:rPr lang="en-US" strike="sngStrike" dirty="0"/>
              <a:t>:30am - 12:00pm – Classification</a:t>
            </a:r>
            <a:endParaRPr lang="en-GB" strike="sngStrike" dirty="0"/>
          </a:p>
          <a:p>
            <a:pPr lvl="0"/>
            <a:r>
              <a:rPr lang="en-US" strike="sngStrike" dirty="0"/>
              <a:t>12:00pm - 1:00pm – Practical 1 Intro to </a:t>
            </a:r>
            <a:r>
              <a:rPr lang="en-US" strike="sngStrike" dirty="0" smtClean="0"/>
              <a:t>QGIS</a:t>
            </a:r>
            <a:r>
              <a:rPr lang="en-GB" strike="sngStrike" dirty="0" smtClean="0"/>
              <a:t> </a:t>
            </a:r>
          </a:p>
          <a:p>
            <a:pPr lvl="0"/>
            <a:r>
              <a:rPr lang="en-US" i="1" strike="sngStrike" dirty="0" smtClean="0"/>
              <a:t>1</a:t>
            </a:r>
            <a:r>
              <a:rPr lang="en-US" i="1" strike="sngStrike" dirty="0"/>
              <a:t>:00pm - 2:00pm – Lunch (room 116)</a:t>
            </a:r>
            <a:endParaRPr lang="en-GB" i="1" strike="sngStrike" dirty="0"/>
          </a:p>
          <a:p>
            <a:pPr lvl="0"/>
            <a:r>
              <a:rPr lang="en-GB" strike="sngStrike" dirty="0"/>
              <a:t>2:00pm - 2:15pm – Recap </a:t>
            </a:r>
            <a:r>
              <a:rPr lang="en-GB" strike="sngStrike" dirty="0" smtClean="0"/>
              <a:t>&amp; Map </a:t>
            </a:r>
            <a:r>
              <a:rPr lang="en-GB" strike="sngStrike" dirty="0"/>
              <a:t>Design</a:t>
            </a:r>
          </a:p>
          <a:p>
            <a:pPr lvl="0"/>
            <a:r>
              <a:rPr lang="en-US" strike="sngStrike" dirty="0"/>
              <a:t>2:15pm - 3:15pm – </a:t>
            </a:r>
            <a:r>
              <a:rPr lang="en-US" strike="sngStrike" dirty="0" smtClean="0"/>
              <a:t>P2 </a:t>
            </a:r>
            <a:r>
              <a:rPr lang="en-US" i="1" strike="sngStrike" dirty="0"/>
              <a:t>Tiger Map </a:t>
            </a:r>
            <a:endParaRPr lang="en-GB" strike="sngStrike" dirty="0"/>
          </a:p>
          <a:p>
            <a:pPr lvl="0"/>
            <a:r>
              <a:rPr lang="en-US" i="1" dirty="0"/>
              <a:t>3:15pm </a:t>
            </a:r>
            <a:r>
              <a:rPr lang="en-US" dirty="0"/>
              <a:t>-</a:t>
            </a:r>
            <a:r>
              <a:rPr lang="en-US" i="1" dirty="0"/>
              <a:t> 3:30pm – Break</a:t>
            </a:r>
            <a:endParaRPr lang="en-GB" dirty="0"/>
          </a:p>
          <a:p>
            <a:pPr lvl="0"/>
            <a:r>
              <a:rPr lang="en-US" dirty="0"/>
              <a:t>3:30pm - 4:30pm – </a:t>
            </a:r>
            <a:r>
              <a:rPr lang="en-US" dirty="0" smtClean="0"/>
              <a:t>P2 </a:t>
            </a:r>
            <a:r>
              <a:rPr lang="en-US" i="1" dirty="0"/>
              <a:t>Bring your own data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533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3962"/>
            <a:ext cx="8229600" cy="589935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Using your own 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Get it in to QGIS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Join it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Look at the attribute data and create new variables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Map it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Or use the Age Structure North West Data mentioned in Practical 2</a:t>
            </a:r>
          </a:p>
          <a:p>
            <a:pPr>
              <a:lnSpc>
                <a:spcPct val="120000"/>
              </a:lnSpc>
            </a:pPr>
            <a:r>
              <a:rPr lang="en-US" dirty="0"/>
              <a:t>I will come around on a 1-to-1 </a:t>
            </a:r>
            <a:r>
              <a:rPr lang="en-US" dirty="0" smtClean="0"/>
              <a:t>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4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http://gis.stackexchange.com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  <p:pic>
        <p:nvPicPr>
          <p:cNvPr id="6" name="Picture 5" descr="Screen Shot 2014-11-13 at 13.3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63" y="5462692"/>
            <a:ext cx="4122218" cy="6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538"/>
            <a:ext cx="8229600" cy="4836625"/>
          </a:xfrm>
        </p:spPr>
        <p:txBody>
          <a:bodyPr/>
          <a:lstStyle/>
          <a:p>
            <a:r>
              <a:rPr lang="en-GB" dirty="0" smtClean="0"/>
              <a:t>QGIS Plugins</a:t>
            </a:r>
          </a:p>
          <a:p>
            <a:r>
              <a:rPr lang="en-GB" sz="2800" dirty="0" smtClean="0">
                <a:hlinkClick r:id="rId2"/>
              </a:rPr>
              <a:t>http</a:t>
            </a:r>
            <a:r>
              <a:rPr lang="en-GB" sz="2800" dirty="0">
                <a:hlinkClick r:id="rId2"/>
              </a:rPr>
              <a:t>://docs.qgis.org/2.2/en/docs/training_manual</a:t>
            </a:r>
            <a:r>
              <a:rPr lang="en-GB" sz="2800" dirty="0" smtClean="0">
                <a:hlinkClick r:id="rId2"/>
              </a:rPr>
              <a:t>/</a:t>
            </a:r>
            <a:endParaRPr lang="en-GB" sz="2800" dirty="0" smtClean="0"/>
          </a:p>
          <a:p>
            <a:r>
              <a:rPr lang="en-GB" dirty="0" smtClean="0"/>
              <a:t>Courses:</a:t>
            </a:r>
          </a:p>
          <a:p>
            <a:pPr lvl="1"/>
            <a:r>
              <a:rPr lang="en-GB" dirty="0" smtClean="0"/>
              <a:t>Intro to R as a GIS (1 day, Liverpool)</a:t>
            </a:r>
          </a:p>
          <a:p>
            <a:pPr lvl="1"/>
            <a:r>
              <a:rPr lang="en-GB" dirty="0" smtClean="0"/>
              <a:t>R &amp; Spatial Analysis (1 day, Liverpool)</a:t>
            </a:r>
          </a:p>
          <a:p>
            <a:pPr lvl="1"/>
            <a:r>
              <a:rPr lang="en-GB" dirty="0"/>
              <a:t>An 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(2 day, Leeds)</a:t>
            </a:r>
          </a:p>
          <a:p>
            <a:pPr lvl="1"/>
            <a:r>
              <a:rPr lang="en-GB" dirty="0" smtClean="0"/>
              <a:t>Spatial Data Analysis for Decision Making (35 hours  2 weeks, Essex)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 smtClean="0"/>
              <a:t>Green post-it:</a:t>
            </a:r>
          </a:p>
          <a:p>
            <a:pPr lvl="1"/>
            <a:r>
              <a:rPr lang="en-US" dirty="0" smtClean="0"/>
              <a:t>What things you found interesting</a:t>
            </a:r>
            <a:endParaRPr lang="en-US" dirty="0"/>
          </a:p>
          <a:p>
            <a:r>
              <a:rPr lang="en-US" dirty="0" smtClean="0"/>
              <a:t>Red post it:</a:t>
            </a:r>
            <a:endParaRPr lang="en-US" dirty="0"/>
          </a:p>
          <a:p>
            <a:pPr lvl="1"/>
            <a:r>
              <a:rPr lang="en-GB" dirty="0" smtClean="0"/>
              <a:t>What things could be improved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Or email / phone / in person</a:t>
            </a:r>
          </a:p>
          <a:p>
            <a:pPr marL="0" indent="0" algn="ctr">
              <a:buNone/>
            </a:pP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254052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br>
              <a:rPr lang="en-US" dirty="0" smtClean="0"/>
            </a:br>
            <a:r>
              <a:rPr lang="en-US" sz="3600" dirty="0" smtClean="0"/>
              <a:t>(Geographical Information Systems)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78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242639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93131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239842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8938</TotalTime>
  <Words>2454</Words>
  <Application>Microsoft Macintosh PowerPoint</Application>
  <PresentationFormat>On-screen Show (4:3)</PresentationFormat>
  <Paragraphs>524</Paragraphs>
  <Slides>85</Slides>
  <Notes>14</Notes>
  <HiddenSlides>2</HiddenSlides>
  <MMClips>2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87" baseType="lpstr">
      <vt:lpstr>2_Office Theme</vt:lpstr>
      <vt:lpstr>1_Office Theme</vt:lpstr>
      <vt:lpstr>PowerPoint Presentation</vt:lpstr>
      <vt:lpstr>Welcome</vt:lpstr>
      <vt:lpstr>What will you get from the course?</vt:lpstr>
      <vt:lpstr>What will you get from the course?</vt:lpstr>
      <vt:lpstr>Outline of the day</vt:lpstr>
      <vt:lpstr>What is Geographic Information?</vt:lpstr>
      <vt:lpstr>PowerPoint Presentation</vt:lpstr>
      <vt:lpstr>PowerPoint Presentation</vt:lpstr>
      <vt:lpstr>What is GIS? (Geographical Information Systems)</vt:lpstr>
      <vt:lpstr>Types of questions a GIS can answer</vt:lpstr>
      <vt:lpstr>What is GIS?</vt:lpstr>
      <vt:lpstr>GIS – Geographic Information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use to do this?</vt:lpstr>
      <vt:lpstr>Google Earth / Google Maps</vt:lpstr>
      <vt:lpstr>PowerPoint Presentation</vt:lpstr>
      <vt:lpstr>Google Maps</vt:lpstr>
      <vt:lpstr>Other GIS software?</vt:lpstr>
      <vt:lpstr>Using Different Maps</vt:lpstr>
      <vt:lpstr>PowerPoint Presentation</vt:lpstr>
      <vt:lpstr>Cartograms</vt:lpstr>
      <vt:lpstr>PowerPoint Presentation</vt:lpstr>
      <vt:lpstr>PowerPoint Presentation</vt:lpstr>
      <vt:lpstr>PowerPoint Presentation</vt:lpstr>
      <vt:lpstr>Important Theory!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Mercator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Classification</vt:lpstr>
      <vt:lpstr>Map Design: Classification</vt:lpstr>
      <vt:lpstr>PowerPoint Presentation</vt:lpstr>
      <vt:lpstr>PowerPoint Presentation</vt:lpstr>
      <vt:lpstr>Map Design: Classification</vt:lpstr>
      <vt:lpstr>Why is it important?</vt:lpstr>
      <vt:lpstr>Why is it important?</vt:lpstr>
      <vt:lpstr>PowerPoint Presentation</vt:lpstr>
      <vt:lpstr>PowerPoint Presentation</vt:lpstr>
      <vt:lpstr>ColorBrewer in QGIS</vt:lpstr>
      <vt:lpstr>NULL Values</vt:lpstr>
      <vt:lpstr>If NULL is represented using:</vt:lpstr>
      <vt:lpstr>Outline of the day</vt:lpstr>
      <vt:lpstr>PowerPoint Presentation</vt:lpstr>
      <vt:lpstr>Classifications</vt:lpstr>
      <vt:lpstr>PowerPoint Presentation</vt:lpstr>
      <vt:lpstr>Lunch</vt:lpstr>
      <vt:lpstr>Outline of the day</vt:lpstr>
      <vt:lpstr>Spatial Data</vt:lpstr>
      <vt:lpstr>PowerPoint Presentation</vt:lpstr>
      <vt:lpstr>PowerPoint Presentation</vt:lpstr>
      <vt:lpstr>Vector and Raster data</vt:lpstr>
      <vt:lpstr>Shapefile Structure</vt:lpstr>
      <vt:lpstr>Tiger Conservation Map</vt:lpstr>
      <vt:lpstr>PowerPoint Presentation</vt:lpstr>
      <vt:lpstr>Map Design</vt:lpstr>
      <vt:lpstr>Map Design</vt:lpstr>
      <vt:lpstr>PowerPoint Presentation</vt:lpstr>
      <vt:lpstr>PowerPoint Presentation</vt:lpstr>
      <vt:lpstr>PowerPoint Presentation</vt:lpstr>
      <vt:lpstr>Outline of the day</vt:lpstr>
      <vt:lpstr>PowerPoint Presentation</vt:lpstr>
      <vt:lpstr>PowerPoint Presentation</vt:lpstr>
      <vt:lpstr>Common Problems in Mapping</vt:lpstr>
      <vt:lpstr>Next Steps</vt:lpstr>
      <vt:lpstr>Feedback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Bearman</dc:creator>
  <cp:keywords/>
  <dc:description/>
  <cp:lastModifiedBy>Nick Bearman</cp:lastModifiedBy>
  <cp:revision>162</cp:revision>
  <cp:lastPrinted>2016-04-21T12:49:23Z</cp:lastPrinted>
  <dcterms:created xsi:type="dcterms:W3CDTF">2014-07-02T09:19:05Z</dcterms:created>
  <dcterms:modified xsi:type="dcterms:W3CDTF">2016-04-21T13:33:14Z</dcterms:modified>
  <cp:category/>
</cp:coreProperties>
</file>